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309" r:id="rId6"/>
    <p:sldId id="307" r:id="rId7"/>
    <p:sldId id="304" r:id="rId8"/>
    <p:sldId id="306" r:id="rId9"/>
    <p:sldId id="305" r:id="rId10"/>
    <p:sldId id="308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5E0264-FFF2-4817-B042-4062DCE93C5E}">
          <p14:sldIdLst>
            <p14:sldId id="256"/>
            <p14:sldId id="309"/>
          </p14:sldIdLst>
        </p14:section>
        <p14:section name="Flyer template" id="{D72674A2-77B5-41C6-AA67-1E39F9D4C17F}">
          <p14:sldIdLst>
            <p14:sldId id="307"/>
          </p14:sldIdLst>
        </p14:section>
        <p14:section name="Information page" id="{87E8A958-00CC-4659-9E84-53F27402BAAD}">
          <p14:sldIdLst>
            <p14:sldId id="304"/>
          </p14:sldIdLst>
        </p14:section>
        <p14:section name="Quote page" id="{86E8A35D-13BA-4109-8CFA-C6E127271435}">
          <p14:sldIdLst>
            <p14:sldId id="306"/>
          </p14:sldIdLst>
        </p14:section>
        <p14:section name="Details page" id="{ED6305E9-94B5-4F66-AB7F-E17A28136B8E}">
          <p14:sldIdLst>
            <p14:sldId id="305"/>
          </p14:sldIdLst>
        </p14:section>
        <p14:section name="Listing support page" id="{34CF3B3A-099B-4D2C-B2BD-8C62A7C3400E}">
          <p14:sldIdLst>
            <p14:sldId id="308"/>
          </p14:sldIdLst>
        </p14:section>
        <p14:section name="Calendar page" id="{AE557F95-34C4-46E0-8209-29FED9D5117C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85"/>
    <a:srgbClr val="3C5C8F"/>
    <a:srgbClr val="8593A8"/>
    <a:srgbClr val="A86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903E32-530E-4C4E-9C98-B899E3B66F20}" v="13" dt="2022-11-29T07:04:56.471"/>
    <p1510:client id="{BDB9F311-8DA1-815B-D2C8-6F7442BAD55C}" v="4" dt="2022-11-29T22:10:26.741"/>
    <p1510:client id="{C4CBF56E-EE40-41E4-8C09-2C86C3235408}" v="4" dt="2022-11-29T22:11:38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8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hyperlink" Target="https://www.ruok.org.au/events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business.qld.gov.au/running-business/support-assistance/events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268522"/>
            <a:ext cx="6692991" cy="2387600"/>
          </a:xfrm>
        </p:spPr>
        <p:txBody>
          <a:bodyPr/>
          <a:lstStyle/>
          <a:p>
            <a:r>
              <a:rPr lang="en-US" sz="4800"/>
              <a:t>Chamber of Commerce &amp; Industry Queensland</a:t>
            </a:r>
            <a:r>
              <a:rPr lang="en-US" sz="4800" dirty="0"/>
              <a:t> Wellness Program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56122"/>
            <a:ext cx="9500507" cy="806675"/>
          </a:xfrm>
        </p:spPr>
        <p:txBody>
          <a:bodyPr/>
          <a:lstStyle/>
          <a:p>
            <a:r>
              <a:rPr lang="en-US" dirty="0"/>
              <a:t>Presentation template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911EE0-D466-AC85-FEFA-BE2125E5D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515" y="935822"/>
            <a:ext cx="1954635" cy="53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7968" y="1665397"/>
            <a:ext cx="6833507" cy="1582628"/>
          </a:xfrm>
        </p:spPr>
        <p:txBody>
          <a:bodyPr/>
          <a:lstStyle/>
          <a:p>
            <a:r>
              <a:rPr lang="en-US" dirty="0"/>
              <a:t>Please adapt the following slides ideas to support your local initiatives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911EE0-D466-AC85-FEFA-BE2125E5D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515" y="935822"/>
            <a:ext cx="1954635" cy="53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44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75B7870-3C12-EA88-CA8A-BF121801C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1E40D4-CCAA-6382-7343-55067970A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931" y="-9072"/>
            <a:ext cx="5566069" cy="1693366"/>
          </a:xfrm>
        </p:spPr>
        <p:txBody>
          <a:bodyPr/>
          <a:lstStyle/>
          <a:p>
            <a:r>
              <a:rPr lang="en-AU" sz="4400" dirty="0">
                <a:solidFill>
                  <a:srgbClr val="3C5C8F"/>
                </a:solidFill>
              </a:rPr>
              <a:t>Business Open House October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F36AE-E76F-56A8-CC69-C18CEC2FD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931" y="1838841"/>
            <a:ext cx="5052162" cy="576346"/>
          </a:xfrm>
        </p:spPr>
        <p:txBody>
          <a:bodyPr/>
          <a:lstStyle/>
          <a:p>
            <a:r>
              <a:rPr lang="en-AU" sz="2000">
                <a:solidFill>
                  <a:srgbClr val="3C5C8F"/>
                </a:solidFill>
              </a:rPr>
              <a:t>Please join the ABC Chamber of Commerce at our monthly Business Open House Event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9484C8E-9293-6A54-C33C-EE4E668F4273}"/>
              </a:ext>
            </a:extLst>
          </p:cNvPr>
          <p:cNvSpPr txBox="1">
            <a:spLocks/>
          </p:cNvSpPr>
          <p:nvPr/>
        </p:nvSpPr>
        <p:spPr>
          <a:xfrm>
            <a:off x="529931" y="3751221"/>
            <a:ext cx="5469880" cy="1383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Date: dd Month, year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Time: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Event venue: ABC Chamber of Commerce, Street X, 4006</a:t>
            </a:r>
          </a:p>
          <a:p>
            <a:pPr>
              <a:lnSpc>
                <a:spcPct val="100000"/>
              </a:lnSpc>
            </a:pPr>
            <a:endParaRPr lang="en-AU" sz="2000" b="1" dirty="0">
              <a:solidFill>
                <a:srgbClr val="A8604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0550C1-D14E-63C7-93A3-45860C68FCA2}"/>
              </a:ext>
            </a:extLst>
          </p:cNvPr>
          <p:cNvSpPr txBox="1">
            <a:spLocks/>
          </p:cNvSpPr>
          <p:nvPr/>
        </p:nvSpPr>
        <p:spPr>
          <a:xfrm>
            <a:off x="529931" y="-13289"/>
            <a:ext cx="2445168" cy="4668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>
                <a:solidFill>
                  <a:schemeClr val="accent5"/>
                </a:solidFill>
              </a:rPr>
              <a:t>Example Only</a:t>
            </a:r>
            <a:endParaRPr lang="en-AU" sz="280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88C1256-6B4F-6E13-6E0D-697CC16B7160}"/>
              </a:ext>
            </a:extLst>
          </p:cNvPr>
          <p:cNvSpPr txBox="1">
            <a:spLocks/>
          </p:cNvSpPr>
          <p:nvPr/>
        </p:nvSpPr>
        <p:spPr>
          <a:xfrm>
            <a:off x="529931" y="5318068"/>
            <a:ext cx="4095232" cy="1113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>
                <a:solidFill>
                  <a:srgbClr val="A86040"/>
                </a:solidFill>
              </a:rPr>
              <a:t>Please RSVP your interest to [contact name] RSVP by dd/mm/</a:t>
            </a:r>
            <a:r>
              <a:rPr lang="en-AU" sz="1600" err="1">
                <a:solidFill>
                  <a:srgbClr val="A86040"/>
                </a:solidFill>
              </a:rPr>
              <a:t>yy</a:t>
            </a:r>
            <a:br>
              <a:rPr lang="en-AU" sz="1600">
                <a:solidFill>
                  <a:srgbClr val="A86040"/>
                </a:solidFill>
              </a:rPr>
            </a:br>
            <a:r>
              <a:rPr lang="en-AU" sz="1600">
                <a:solidFill>
                  <a:srgbClr val="A86040"/>
                </a:solidFill>
              </a:rPr>
              <a:t>0431 xx xxx </a:t>
            </a:r>
            <a:br>
              <a:rPr lang="en-AU" sz="1600">
                <a:solidFill>
                  <a:srgbClr val="A86040"/>
                </a:solidFill>
              </a:rPr>
            </a:br>
            <a:r>
              <a:rPr lang="en-AU" sz="1600">
                <a:solidFill>
                  <a:srgbClr val="A86040"/>
                </a:solidFill>
              </a:rPr>
              <a:t>ABC@chamber.com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C57797-B25A-8ABB-4296-C2A3D7467507}"/>
              </a:ext>
            </a:extLst>
          </p:cNvPr>
          <p:cNvGrpSpPr/>
          <p:nvPr/>
        </p:nvGrpSpPr>
        <p:grpSpPr>
          <a:xfrm>
            <a:off x="529931" y="2602751"/>
            <a:ext cx="4476899" cy="993386"/>
            <a:chOff x="529931" y="2700371"/>
            <a:chExt cx="4476899" cy="993386"/>
          </a:xfrm>
        </p:grpSpPr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E17AB0E0-CE7B-55B4-751B-2E7671802E88}"/>
                </a:ext>
              </a:extLst>
            </p:cNvPr>
            <p:cNvSpPr txBox="1">
              <a:spLocks/>
            </p:cNvSpPr>
            <p:nvPr/>
          </p:nvSpPr>
          <p:spPr>
            <a:xfrm>
              <a:off x="529931" y="2700371"/>
              <a:ext cx="3127669" cy="2742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2400">
                  <a:solidFill>
                    <a:srgbClr val="A86040"/>
                  </a:solidFill>
                </a:rPr>
                <a:t>Business of the Month</a:t>
              </a:r>
            </a:p>
            <a:p>
              <a:pPr algn="ctr"/>
              <a:endParaRPr lang="en-AU" sz="2800" b="1">
                <a:solidFill>
                  <a:srgbClr val="3C5C8F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A9B5C7-0A96-EF4D-B771-F0AE49659051}"/>
                </a:ext>
              </a:extLst>
            </p:cNvPr>
            <p:cNvSpPr txBox="1"/>
            <p:nvPr/>
          </p:nvSpPr>
          <p:spPr>
            <a:xfrm>
              <a:off x="529931" y="2924316"/>
              <a:ext cx="4476899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4400" b="1">
                  <a:solidFill>
                    <a:srgbClr val="A86040"/>
                  </a:solidFill>
                </a:rPr>
                <a:t>ABC Bakery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0A90E43-2740-D6BD-937A-DF3CCB275F5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29742" y="2209388"/>
            <a:ext cx="5951918" cy="490918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6BB42F-1763-6E0B-F614-400224064A92}"/>
              </a:ext>
            </a:extLst>
          </p:cNvPr>
          <p:cNvSpPr/>
          <p:nvPr/>
        </p:nvSpPr>
        <p:spPr>
          <a:xfrm>
            <a:off x="9069572" y="372140"/>
            <a:ext cx="2892056" cy="1063255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2CE1089-2FE3-7561-56B5-33C2F21AE429}"/>
              </a:ext>
            </a:extLst>
          </p:cNvPr>
          <p:cNvSpPr txBox="1">
            <a:spLocks/>
          </p:cNvSpPr>
          <p:nvPr/>
        </p:nvSpPr>
        <p:spPr>
          <a:xfrm>
            <a:off x="9605593" y="722467"/>
            <a:ext cx="1820015" cy="36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>
                <a:solidFill>
                  <a:srgbClr val="3C5C8F"/>
                </a:solidFill>
              </a:rPr>
              <a:t>Chamber Logo</a:t>
            </a:r>
          </a:p>
        </p:txBody>
      </p:sp>
    </p:spTree>
    <p:extLst>
      <p:ext uri="{BB962C8B-B14F-4D97-AF65-F5344CB8AC3E}">
        <p14:creationId xmlns:p14="http://schemas.microsoft.com/office/powerpoint/2010/main" val="161542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F4A1A-7BB5-9F41-499A-DFEB6DE34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2" y="1043781"/>
            <a:ext cx="10752365" cy="1325563"/>
          </a:xfrm>
        </p:spPr>
        <p:txBody>
          <a:bodyPr/>
          <a:lstStyle/>
          <a:p>
            <a:r>
              <a:rPr lang="en-AU" dirty="0"/>
              <a:t>Information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54690-B390-A807-DC45-7F915B56B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2" y="2608018"/>
            <a:ext cx="10786383" cy="2792657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8E711FA-C818-5062-719B-1DF5506924B6}"/>
              </a:ext>
            </a:extLst>
          </p:cNvPr>
          <p:cNvSpPr txBox="1">
            <a:spLocks/>
          </p:cNvSpPr>
          <p:nvPr/>
        </p:nvSpPr>
        <p:spPr>
          <a:xfrm>
            <a:off x="1091293" y="-75054"/>
            <a:ext cx="7691282" cy="11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28615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5F1B-D622-7B4E-9ED4-270BC1C55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9526504" cy="2809875"/>
          </a:xfrm>
        </p:spPr>
        <p:txBody>
          <a:bodyPr/>
          <a:lstStyle/>
          <a:p>
            <a:r>
              <a:rPr lang="en-US" sz="3200" dirty="0"/>
              <a:t>“When work is a great environment, you want to be there and you have a productive time being there. When it’s a negative environment you dread going there and it impacts on your mental health”</a:t>
            </a:r>
            <a:br>
              <a:rPr lang="en-US" sz="3200" dirty="0"/>
            </a:br>
            <a:endParaRPr lang="en-AU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75C57-E47E-A7B6-FBFD-CF22B76F6A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9E0A0-70EE-575F-3AB2-631451E88D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AU" dirty="0"/>
              <a:t>Participant of </a:t>
            </a:r>
            <a:r>
              <a:rPr lang="en-AU" dirty="0" err="1"/>
              <a:t>BeyondBlue</a:t>
            </a:r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5A9EB2-F72E-3EA7-31A6-4C8F93601B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0633FBE-8FA4-A4B8-59D9-65A917019391}"/>
              </a:ext>
            </a:extLst>
          </p:cNvPr>
          <p:cNvSpPr txBox="1">
            <a:spLocks/>
          </p:cNvSpPr>
          <p:nvPr/>
        </p:nvSpPr>
        <p:spPr>
          <a:xfrm>
            <a:off x="381000" y="-88548"/>
            <a:ext cx="7691282" cy="11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55231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6A144-81B0-9E98-6BE0-D3940C2625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Chamber Details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2648CD-7268-A9A4-B48B-6C021A0EBFEB}"/>
              </a:ext>
            </a:extLst>
          </p:cNvPr>
          <p:cNvSpPr txBox="1">
            <a:spLocks/>
          </p:cNvSpPr>
          <p:nvPr/>
        </p:nvSpPr>
        <p:spPr>
          <a:xfrm>
            <a:off x="1167493" y="516908"/>
            <a:ext cx="7691282" cy="11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985C37D-8077-F51C-E5A7-E338021E924E}"/>
              </a:ext>
            </a:extLst>
          </p:cNvPr>
          <p:cNvSpPr txBox="1">
            <a:spLocks/>
          </p:cNvSpPr>
          <p:nvPr/>
        </p:nvSpPr>
        <p:spPr>
          <a:xfrm>
            <a:off x="1335711" y="3843468"/>
            <a:ext cx="6389064" cy="19953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/>
              <a:t>Please RSVP your interest via this information below:</a:t>
            </a:r>
          </a:p>
          <a:p>
            <a:r>
              <a:rPr lang="en-AU" sz="1600" dirty="0"/>
              <a:t>Contact name: ABC</a:t>
            </a:r>
          </a:p>
          <a:p>
            <a:r>
              <a:rPr lang="en-AU" sz="1600" dirty="0"/>
              <a:t>Phone number: 0431 xx xxx</a:t>
            </a:r>
          </a:p>
          <a:p>
            <a:r>
              <a:rPr lang="en-AU" sz="1600" dirty="0"/>
              <a:t>Email: ABC@chamber.com</a:t>
            </a:r>
          </a:p>
          <a:p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07986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7B746-AF7A-E7C2-29FC-1C14E5A30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3"/>
                </a:solidFill>
              </a:rPr>
              <a:t>Support available in the region</a:t>
            </a:r>
          </a:p>
        </p:txBody>
      </p:sp>
      <p:pic>
        <p:nvPicPr>
          <p:cNvPr id="19" name="Picture Placeholder 18" descr="Users with solid fill">
            <a:extLst>
              <a:ext uri="{FF2B5EF4-FFF2-40B4-BE49-F238E27FC236}">
                <a16:creationId xmlns:a16="http://schemas.microsoft.com/office/drawing/2014/main" id="{B3119C5E-6A8A-F78E-AC17-83D931365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6" r="66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9A02A-79E7-7100-0E76-C495B1298D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23351" y="2426400"/>
            <a:ext cx="2467699" cy="347662"/>
          </a:xfrm>
        </p:spPr>
        <p:txBody>
          <a:bodyPr/>
          <a:lstStyle/>
          <a:p>
            <a:r>
              <a:rPr lang="en-AU" dirty="0"/>
              <a:t>Mental wellness coach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AAFF0F-44DA-0033-2EDA-075E9E764F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21" name="Picture Placeholder 20" descr="Register with solid fill">
            <a:extLst>
              <a:ext uri="{FF2B5EF4-FFF2-40B4-BE49-F238E27FC236}">
                <a16:creationId xmlns:a16="http://schemas.microsoft.com/office/drawing/2014/main" id="{70A92EA3-0C26-88C1-BED4-AFEE4FE3479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66" r="66"/>
          <a:stretch>
            <a:fillRect/>
          </a:stretch>
        </p:blipFill>
        <p:spPr/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A209F-C34F-1222-3D1F-F3301981515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AU" dirty="0"/>
              <a:t>Financial coach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8BE969-678F-6E7F-5DDD-622D616BDDF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3" name="Picture Placeholder 22" descr="Handshake outline">
            <a:extLst>
              <a:ext uri="{FF2B5EF4-FFF2-40B4-BE49-F238E27FC236}">
                <a16:creationId xmlns:a16="http://schemas.microsoft.com/office/drawing/2014/main" id="{0E723413-B51E-7947-E454-D07983A98C7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66" r="66"/>
          <a:stretch>
            <a:fillRect/>
          </a:stretch>
        </p:blipFill>
        <p:spPr/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66DDC4-E1AD-4893-A5D6-E45D315EF33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AU" dirty="0"/>
              <a:t>Local support group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F96F78-49D1-C516-9BF3-99238C17095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5" name="Picture Placeholder 24" descr="Ambulance with solid fill">
            <a:extLst>
              <a:ext uri="{FF2B5EF4-FFF2-40B4-BE49-F238E27FC236}">
                <a16:creationId xmlns:a16="http://schemas.microsoft.com/office/drawing/2014/main" id="{CF3F007A-3B3D-F2F4-7F3A-8F945A04E47C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66" r="66"/>
          <a:stretch>
            <a:fillRect/>
          </a:stretch>
        </p:blipFill>
        <p:spPr/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4AB966E-92D7-899D-4BA9-4340A7135D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AU" dirty="0"/>
              <a:t>Emergency services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A846DCE-E4E6-7B67-C986-CB67F8AC992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C609F56A-F465-21B0-0008-B4BB4C0B0F98}"/>
              </a:ext>
            </a:extLst>
          </p:cNvPr>
          <p:cNvSpPr txBox="1">
            <a:spLocks/>
          </p:cNvSpPr>
          <p:nvPr/>
        </p:nvSpPr>
        <p:spPr>
          <a:xfrm>
            <a:off x="320152" y="72653"/>
            <a:ext cx="7691282" cy="11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960053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00BA1E8-39D3-CEE5-CF70-6598A1FF181D}"/>
              </a:ext>
            </a:extLst>
          </p:cNvPr>
          <p:cNvSpPr/>
          <p:nvPr/>
        </p:nvSpPr>
        <p:spPr>
          <a:xfrm>
            <a:off x="8539993" y="5923115"/>
            <a:ext cx="2592198" cy="5340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DE7E04F-CF51-F8B4-633D-0E4B89E1B99C}"/>
              </a:ext>
            </a:extLst>
          </p:cNvPr>
          <p:cNvSpPr/>
          <p:nvPr/>
        </p:nvSpPr>
        <p:spPr>
          <a:xfrm>
            <a:off x="5555382" y="3545465"/>
            <a:ext cx="2791641" cy="9129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BA32AFB-0A35-7CC4-57AF-4F39B49F39E2}"/>
              </a:ext>
            </a:extLst>
          </p:cNvPr>
          <p:cNvSpPr/>
          <p:nvPr/>
        </p:nvSpPr>
        <p:spPr>
          <a:xfrm>
            <a:off x="3958481" y="816194"/>
            <a:ext cx="3446478" cy="4957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06989B5-FC77-1FEB-F169-ECB72EE5C1FF}"/>
              </a:ext>
            </a:extLst>
          </p:cNvPr>
          <p:cNvSpPr/>
          <p:nvPr/>
        </p:nvSpPr>
        <p:spPr>
          <a:xfrm>
            <a:off x="4308428" y="1613350"/>
            <a:ext cx="3976465" cy="8311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0DAF6E1-85AD-D10F-3D05-99738DFAC38A}"/>
              </a:ext>
            </a:extLst>
          </p:cNvPr>
          <p:cNvSpPr/>
          <p:nvPr/>
        </p:nvSpPr>
        <p:spPr>
          <a:xfrm>
            <a:off x="5446061" y="2776657"/>
            <a:ext cx="3068601" cy="501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C52C90-6704-704D-EE6B-22F106993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06" y="32229"/>
            <a:ext cx="8161066" cy="768292"/>
          </a:xfrm>
        </p:spPr>
        <p:txBody>
          <a:bodyPr/>
          <a:lstStyle/>
          <a:p>
            <a:r>
              <a:rPr lang="en-AU" dirty="0"/>
              <a:t>Calendar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415660-DECF-7171-D4BB-C1E3EB9EC355}"/>
              </a:ext>
            </a:extLst>
          </p:cNvPr>
          <p:cNvSpPr txBox="1"/>
          <p:nvPr/>
        </p:nvSpPr>
        <p:spPr>
          <a:xfrm>
            <a:off x="180364" y="850691"/>
            <a:ext cx="275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Event timeline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E75F5DAA-D5B3-F5AD-657E-6A259DBEE838}"/>
              </a:ext>
            </a:extLst>
          </p:cNvPr>
          <p:cNvSpPr/>
          <p:nvPr/>
        </p:nvSpPr>
        <p:spPr>
          <a:xfrm>
            <a:off x="2037750" y="821260"/>
            <a:ext cx="2010557" cy="482240"/>
          </a:xfrm>
          <a:prstGeom prst="chevron">
            <a:avLst>
              <a:gd name="adj" fmla="val 2019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bg1"/>
                </a:solidFill>
              </a:rPr>
              <a:t>Jan to April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FC4DD3C-52E0-17AF-55A1-D7AD12B7E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864" y="1613352"/>
            <a:ext cx="2228372" cy="831173"/>
          </a:xfrm>
          <a:prstGeom prst="rect">
            <a:avLst/>
          </a:prstGeom>
        </p:spPr>
      </p:pic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FCBA1446-2357-AC5A-CB9B-AF2C77F34152}"/>
              </a:ext>
            </a:extLst>
          </p:cNvPr>
          <p:cNvSpPr/>
          <p:nvPr/>
        </p:nvSpPr>
        <p:spPr>
          <a:xfrm>
            <a:off x="3540035" y="2776657"/>
            <a:ext cx="2082452" cy="492864"/>
          </a:xfrm>
          <a:prstGeom prst="chevron">
            <a:avLst>
              <a:gd name="adj" fmla="val 2019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bg1"/>
                </a:solidFill>
              </a:rPr>
              <a:t>June to August</a:t>
            </a:r>
          </a:p>
        </p:txBody>
      </p:sp>
      <p:pic>
        <p:nvPicPr>
          <p:cNvPr id="19" name="Picture 2" descr="Host an Event on R U OK?Day | R U OK?">
            <a:extLst>
              <a:ext uri="{FF2B5EF4-FFF2-40B4-BE49-F238E27FC236}">
                <a16:creationId xmlns:a16="http://schemas.microsoft.com/office/drawing/2014/main" id="{E6DD8D4C-42A7-CB7D-FE7E-4C2F4DBE7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00" y="3532649"/>
            <a:ext cx="934271" cy="93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Queensland Mental Health Week | 8-16 October 2022">
            <a:extLst>
              <a:ext uri="{FF2B5EF4-FFF2-40B4-BE49-F238E27FC236}">
                <a16:creationId xmlns:a16="http://schemas.microsoft.com/office/drawing/2014/main" id="{FA9942E0-7150-35B5-4977-BE294AC7E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576" y="4884849"/>
            <a:ext cx="2275733" cy="54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Celebrate indigenous business month this October">
            <a:extLst>
              <a:ext uri="{FF2B5EF4-FFF2-40B4-BE49-F238E27FC236}">
                <a16:creationId xmlns:a16="http://schemas.microsoft.com/office/drawing/2014/main" id="{E7D93DCB-64E0-D44B-2562-007CCB76A2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1" t="10691" r="12871" b="15513"/>
          <a:stretch/>
        </p:blipFill>
        <p:spPr bwMode="auto">
          <a:xfrm>
            <a:off x="7404959" y="4884848"/>
            <a:ext cx="942064" cy="64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A0AA0A06-30C9-B3F2-2F89-610478C2F324}"/>
              </a:ext>
            </a:extLst>
          </p:cNvPr>
          <p:cNvSpPr/>
          <p:nvPr/>
        </p:nvSpPr>
        <p:spPr>
          <a:xfrm>
            <a:off x="5952785" y="5923115"/>
            <a:ext cx="2701106" cy="534095"/>
          </a:xfrm>
          <a:prstGeom prst="chevron">
            <a:avLst>
              <a:gd name="adj" fmla="val 2019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bg1"/>
                </a:solidFill>
              </a:rPr>
              <a:t>Nov to December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AE27A9-D1A0-6BF8-CF86-D2FC70196BC9}"/>
              </a:ext>
            </a:extLst>
          </p:cNvPr>
          <p:cNvSpPr txBox="1"/>
          <p:nvPr/>
        </p:nvSpPr>
        <p:spPr>
          <a:xfrm>
            <a:off x="4039143" y="763459"/>
            <a:ext cx="3925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Plan with your committee on initiatives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Initiatives confirmed by March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Communicate your plan 2 weeks ahead of May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BA488B-8858-50D0-A777-1CD39A835FB2}"/>
              </a:ext>
            </a:extLst>
          </p:cNvPr>
          <p:cNvSpPr txBox="1"/>
          <p:nvPr/>
        </p:nvSpPr>
        <p:spPr>
          <a:xfrm>
            <a:off x="4418235" y="1597677"/>
            <a:ext cx="39764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May is Queensland Small Business Month, celebrating small businesses who make vital contributions to the community.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Find how your events can play into the wider events happening this month at </a:t>
            </a:r>
            <a:r>
              <a:rPr lang="en-US" sz="1000" dirty="0">
                <a:hlinkClick r:id="rId6"/>
              </a:rPr>
              <a:t>www.business.qld.gov.au/running-business/support-assistance/events</a:t>
            </a:r>
            <a:r>
              <a:rPr lang="en-US" sz="1000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5C7A24-290C-EA3A-0159-CD60D02E2862}"/>
              </a:ext>
            </a:extLst>
          </p:cNvPr>
          <p:cNvSpPr txBox="1"/>
          <p:nvPr/>
        </p:nvSpPr>
        <p:spPr>
          <a:xfrm>
            <a:off x="5659746" y="2728772"/>
            <a:ext cx="41644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Mid year review of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Event day planning for R U OK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Planning Finalised by end of August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1EF072-42F5-01F9-5ABC-AB404E209634}"/>
              </a:ext>
            </a:extLst>
          </p:cNvPr>
          <p:cNvSpPr txBox="1"/>
          <p:nvPr/>
        </p:nvSpPr>
        <p:spPr>
          <a:xfrm>
            <a:off x="5656672" y="3639242"/>
            <a:ext cx="2589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R U OK Day on 8</a:t>
            </a:r>
            <a:r>
              <a:rPr lang="en-US" sz="1000" baseline="30000" dirty="0"/>
              <a:t>th</a:t>
            </a:r>
            <a:r>
              <a:rPr lang="en-US" sz="1000" dirty="0"/>
              <a:t> of September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Ideal for office/ social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Find more ideas at: </a:t>
            </a:r>
            <a:r>
              <a:rPr lang="en-US" sz="1000" dirty="0">
                <a:hlinkClick r:id="rId7"/>
              </a:rPr>
              <a:t>https://www.ruok.org.au/events</a:t>
            </a:r>
            <a:r>
              <a:rPr lang="en-US" sz="1000" dirty="0"/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C3560D-5441-591D-215B-D737777B20E3}"/>
              </a:ext>
            </a:extLst>
          </p:cNvPr>
          <p:cNvSpPr txBox="1"/>
          <p:nvPr/>
        </p:nvSpPr>
        <p:spPr>
          <a:xfrm>
            <a:off x="8394700" y="4563611"/>
            <a:ext cx="345894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Queensland Mental Health Week is the biggest opportunity for mental health and wellness events of the year.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Align your main mental health and wellbeing initiatives with this timing to </a:t>
            </a:r>
            <a:r>
              <a:rPr lang="en-US" sz="1200" dirty="0" err="1"/>
              <a:t>maximise</a:t>
            </a:r>
            <a:r>
              <a:rPr lang="en-US" sz="1200" dirty="0"/>
              <a:t> your influences and impacts.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B4416B-464C-0620-4043-82436C3DBF79}"/>
              </a:ext>
            </a:extLst>
          </p:cNvPr>
          <p:cNvSpPr txBox="1"/>
          <p:nvPr/>
        </p:nvSpPr>
        <p:spPr>
          <a:xfrm>
            <a:off x="8637113" y="5923115"/>
            <a:ext cx="24950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End of year review of initiatives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Assessment of progress and impacts before planning for the next year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F81C07BF-6AEB-8C18-91D9-6C647AA22AAF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rot="16200000" flipH="1">
            <a:off x="2994267" y="1303569"/>
            <a:ext cx="309852" cy="309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9C47364-F37B-6DAF-BA0E-925464D3D4BC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 rot="16200000" flipH="1">
            <a:off x="3751707" y="1996867"/>
            <a:ext cx="332132" cy="122744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4050559B-5101-6220-405B-635B2FE0A223}"/>
              </a:ext>
            </a:extLst>
          </p:cNvPr>
          <p:cNvCxnSpPr>
            <a:cxnSpLocks/>
            <a:stCxn id="18" idx="2"/>
            <a:endCxn id="19" idx="0"/>
          </p:cNvCxnSpPr>
          <p:nvPr/>
        </p:nvCxnSpPr>
        <p:spPr>
          <a:xfrm rot="16200000" flipH="1">
            <a:off x="4694002" y="3107015"/>
            <a:ext cx="263128" cy="58813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4C23B834-38DA-DF6C-A53D-1412B39AD9BE}"/>
              </a:ext>
            </a:extLst>
          </p:cNvPr>
          <p:cNvCxnSpPr>
            <a:stCxn id="19" idx="2"/>
            <a:endCxn id="20" idx="0"/>
          </p:cNvCxnSpPr>
          <p:nvPr/>
        </p:nvCxnSpPr>
        <p:spPr>
          <a:xfrm rot="16200000" flipH="1">
            <a:off x="5415575" y="4170980"/>
            <a:ext cx="417929" cy="100980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67950F4B-C28C-ADDD-1E60-B3EC5B962F73}"/>
              </a:ext>
            </a:extLst>
          </p:cNvPr>
          <p:cNvCxnSpPr>
            <a:stCxn id="20" idx="2"/>
            <a:endCxn id="22" idx="0"/>
          </p:cNvCxnSpPr>
          <p:nvPr/>
        </p:nvCxnSpPr>
        <p:spPr>
          <a:xfrm rot="16200000" flipH="1">
            <a:off x="6443580" y="5117285"/>
            <a:ext cx="491692" cy="111996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2ADF8B5-D0E6-BFAD-B00B-485927E3966D}"/>
              </a:ext>
            </a:extLst>
          </p:cNvPr>
          <p:cNvSpPr txBox="1"/>
          <p:nvPr/>
        </p:nvSpPr>
        <p:spPr>
          <a:xfrm>
            <a:off x="1248714" y="1745026"/>
            <a:ext cx="1157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MAY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F734AB-BFC4-63A9-D33F-D91CDE1BA7B8}"/>
              </a:ext>
            </a:extLst>
          </p:cNvPr>
          <p:cNvSpPr txBox="1"/>
          <p:nvPr/>
        </p:nvSpPr>
        <p:spPr>
          <a:xfrm>
            <a:off x="2554253" y="3676364"/>
            <a:ext cx="2228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SEPTEMBER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FE73AE3-CDBC-39D6-7239-AB28AAFD573B}"/>
              </a:ext>
            </a:extLst>
          </p:cNvPr>
          <p:cNvSpPr txBox="1"/>
          <p:nvPr/>
        </p:nvSpPr>
        <p:spPr>
          <a:xfrm>
            <a:off x="3241725" y="4869084"/>
            <a:ext cx="2228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OCTOBER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DBB4A7B-5CCD-F2FA-7CA4-C43D563B4B80}"/>
              </a:ext>
            </a:extLst>
          </p:cNvPr>
          <p:cNvSpPr txBox="1">
            <a:spLocks/>
          </p:cNvSpPr>
          <p:nvPr/>
        </p:nvSpPr>
        <p:spPr>
          <a:xfrm>
            <a:off x="2940342" y="-121405"/>
            <a:ext cx="7691282" cy="11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41009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IQ BWP colours">
      <a:dk1>
        <a:srgbClr val="000000"/>
      </a:dk1>
      <a:lt1>
        <a:srgbClr val="FFFFFF"/>
      </a:lt1>
      <a:dk2>
        <a:srgbClr val="3C5C8F"/>
      </a:dk2>
      <a:lt2>
        <a:srgbClr val="E7E6E6"/>
      </a:lt2>
      <a:accent1>
        <a:srgbClr val="83B4E3"/>
      </a:accent1>
      <a:accent2>
        <a:srgbClr val="D0E5F5"/>
      </a:accent2>
      <a:accent3>
        <a:srgbClr val="3C5C8F"/>
      </a:accent3>
      <a:accent4>
        <a:srgbClr val="D0E5F5"/>
      </a:accent4>
      <a:accent5>
        <a:srgbClr val="FFAA85"/>
      </a:accent5>
      <a:accent6>
        <a:srgbClr val="FF8954"/>
      </a:accent6>
      <a:hlink>
        <a:srgbClr val="3C5C8F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D17A4D66FD04BB53B1051DEE913F4" ma:contentTypeVersion="15" ma:contentTypeDescription="Create a new document." ma:contentTypeScope="" ma:versionID="042207df7993fb9505f6e3a5250e7b91">
  <xsd:schema xmlns:xsd="http://www.w3.org/2001/XMLSchema" xmlns:xs="http://www.w3.org/2001/XMLSchema" xmlns:p="http://schemas.microsoft.com/office/2006/metadata/properties" xmlns:ns2="ab93b18c-ca94-47be-b6b9-4d8172c3f5da" xmlns:ns3="d3f6db02-8539-4bff-8fd8-e90f3b802b52" targetNamespace="http://schemas.microsoft.com/office/2006/metadata/properties" ma:root="true" ma:fieldsID="1ef01fab80b0328c0e41e8dd224883df" ns2:_="" ns3:_="">
    <xsd:import namespace="ab93b18c-ca94-47be-b6b9-4d8172c3f5da"/>
    <xsd:import namespace="d3f6db02-8539-4bff-8fd8-e90f3b802b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3b18c-ca94-47be-b6b9-4d8172c3f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fd09f7-8bb1-4d2b-ac57-92d2bf84b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6db02-8539-4bff-8fd8-e90f3b802b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f5ad2d7-f5bf-4e90-b936-b4ca4f2f5fa2}" ma:internalName="TaxCatchAll" ma:showField="CatchAllData" ma:web="d3f6db02-8539-4bff-8fd8-e90f3b802b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3f6db02-8539-4bff-8fd8-e90f3b802b52" xsi:nil="true"/>
    <MediaServiceKeyPoints xmlns="ab93b18c-ca94-47be-b6b9-4d8172c3f5da" xsi:nil="true"/>
    <lcf76f155ced4ddcb4097134ff3c332f xmlns="ab93b18c-ca94-47be-b6b9-4d8172c3f5da">
      <Terms xmlns="http://schemas.microsoft.com/office/infopath/2007/PartnerControls"/>
    </lcf76f155ced4ddcb4097134ff3c332f>
    <SharedWithUsers xmlns="d3f6db02-8539-4bff-8fd8-e90f3b802b52">
      <UserInfo>
        <DisplayName>Taryn Casey</DisplayName>
        <AccountId>459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EC2C7E-3BD2-4BC9-B6A8-BEDE84FA22CF}">
  <ds:schemaRefs>
    <ds:schemaRef ds:uri="ab93b18c-ca94-47be-b6b9-4d8172c3f5da"/>
    <ds:schemaRef ds:uri="d3f6db02-8539-4bff-8fd8-e90f3b802b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D5BAB77-79E1-4739-AA51-10C9079186D6}">
  <ds:schemaRefs>
    <ds:schemaRef ds:uri="http://schemas.microsoft.com/office/2006/documentManagement/types"/>
    <ds:schemaRef ds:uri="d3f6db02-8539-4bff-8fd8-e90f3b802b52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ab93b18c-ca94-47be-b6b9-4d8172c3f5da"/>
  </ds:schemaRefs>
</ds:datastoreItem>
</file>

<file path=customXml/itemProps3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380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Tenorite</vt:lpstr>
      <vt:lpstr>Office Theme</vt:lpstr>
      <vt:lpstr>Chamber of Commerce &amp; Industry Queensland Wellness Program </vt:lpstr>
      <vt:lpstr>PowerPoint Presentation</vt:lpstr>
      <vt:lpstr>Business Open House October</vt:lpstr>
      <vt:lpstr>Information page</vt:lpstr>
      <vt:lpstr>“When work is a great environment, you want to be there and you have a productive time being there. When it’s a negative environment you dread going there and it impacts on your mental health” </vt:lpstr>
      <vt:lpstr>Chamber Details</vt:lpstr>
      <vt:lpstr>Support available in the region</vt:lpstr>
      <vt:lpstr>Calendar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CCIQ Wellness Program</dc:title>
  <dc:creator>Hai Pham</dc:creator>
  <cp:lastModifiedBy>Taryn Casey</cp:lastModifiedBy>
  <cp:revision>6</cp:revision>
  <dcterms:created xsi:type="dcterms:W3CDTF">2022-11-28T04:02:20Z</dcterms:created>
  <dcterms:modified xsi:type="dcterms:W3CDTF">2022-11-29T22:11:38Z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0x010100D31D17A4D66FD04BB53B1051DEE913F4</vt:lpwstr>
  </property>
  <property fmtid="{D5CDD505-2E9C-101B-9397-08002B2CF9AE}" pid="3" name="MediaServiceImageTags">
    <vt:lpwstr/>
  </property>
</Properties>
</file>